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906000" type="A4"/>
  <p:notesSz cx="6669088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FC64B"/>
    <a:srgbClr val="D0FBFF"/>
    <a:srgbClr val="FFDEE7"/>
    <a:srgbClr val="F8FFE4"/>
    <a:srgbClr val="FF69D9"/>
    <a:srgbClr val="0997BD"/>
    <a:srgbClr val="653E3B"/>
    <a:srgbClr val="EBE0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52" d="100"/>
          <a:sy n="52" d="100"/>
        </p:scale>
        <p:origin x="227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tableStyles" Target="tableStyles.xml" /><Relationship Id="rId5" Type="http://schemas.openxmlformats.org/officeDocument/2006/relationships/theme" Target="theme/theme1.xml" /><Relationship Id="rId4" Type="http://schemas.openxmlformats.org/officeDocument/2006/relationships/viewProps" Target="view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93BEF-8508-4E61-81F3-0E45BCA2DCE8}" type="datetimeFigureOut">
              <a:rPr lang="en-US" smtClean="0"/>
              <a:t>5/10/2019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AA23E-D28B-4A0D-9FA7-9B20CE56B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433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93BEF-8508-4E61-81F3-0E45BCA2DCE8}" type="datetimeFigureOut">
              <a:rPr lang="en-US" smtClean="0"/>
              <a:t>5/10/2019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AA23E-D28B-4A0D-9FA7-9B20CE56B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4423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93BEF-8508-4E61-81F3-0E45BCA2DCE8}" type="datetimeFigureOut">
              <a:rPr lang="en-US" smtClean="0"/>
              <a:t>5/10/2019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AA23E-D28B-4A0D-9FA7-9B20CE56B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617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93BEF-8508-4E61-81F3-0E45BCA2DCE8}" type="datetimeFigureOut">
              <a:rPr lang="en-US" smtClean="0"/>
              <a:t>5/10/2019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AA23E-D28B-4A0D-9FA7-9B20CE56B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592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93BEF-8508-4E61-81F3-0E45BCA2DCE8}" type="datetimeFigureOut">
              <a:rPr lang="en-US" smtClean="0"/>
              <a:t>5/10/2019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AA23E-D28B-4A0D-9FA7-9B20CE56B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094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93BEF-8508-4E61-81F3-0E45BCA2DCE8}" type="datetimeFigureOut">
              <a:rPr lang="en-US" smtClean="0"/>
              <a:t>5/10/2019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AA23E-D28B-4A0D-9FA7-9B20CE56B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5855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93BEF-8508-4E61-81F3-0E45BCA2DCE8}" type="datetimeFigureOut">
              <a:rPr lang="en-US" smtClean="0"/>
              <a:t>5/10/2019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AA23E-D28B-4A0D-9FA7-9B20CE56B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846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93BEF-8508-4E61-81F3-0E45BCA2DCE8}" type="datetimeFigureOut">
              <a:rPr lang="en-US" smtClean="0"/>
              <a:t>5/10/2019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AA23E-D28B-4A0D-9FA7-9B20CE56B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982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93BEF-8508-4E61-81F3-0E45BCA2DCE8}" type="datetimeFigureOut">
              <a:rPr lang="en-US" smtClean="0"/>
              <a:t>5/10/2019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AA23E-D28B-4A0D-9FA7-9B20CE56B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116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93BEF-8508-4E61-81F3-0E45BCA2DCE8}" type="datetimeFigureOut">
              <a:rPr lang="en-US" smtClean="0"/>
              <a:t>5/10/2019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AA23E-D28B-4A0D-9FA7-9B20CE56B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6966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93BEF-8508-4E61-81F3-0E45BCA2DCE8}" type="datetimeFigureOut">
              <a:rPr lang="en-US" smtClean="0"/>
              <a:t>5/10/2019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AA23E-D28B-4A0D-9FA7-9B20CE56B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055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A93BEF-8508-4E61-81F3-0E45BCA2DCE8}" type="datetimeFigureOut">
              <a:rPr lang="en-US" smtClean="0"/>
              <a:t>5/10/2019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7AA23E-D28B-4A0D-9FA7-9B20CE56B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675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 /><Relationship Id="rId7" Type="http://schemas.openxmlformats.org/officeDocument/2006/relationships/image" Target="../media/image5.png" /><Relationship Id="rId2" Type="http://schemas.openxmlformats.org/officeDocument/2006/relationships/image" Target="../media/image1.png" /><Relationship Id="rId1" Type="http://schemas.openxmlformats.org/officeDocument/2006/relationships/slideLayout" Target="../slideLayouts/slideLayout1.xml" /><Relationship Id="rId6" Type="http://schemas.openxmlformats.org/officeDocument/2006/relationships/image" Target="../media/image4.jpeg" /><Relationship Id="rId5" Type="http://schemas.openxmlformats.org/officeDocument/2006/relationships/image" Target="../media/image3.png" /><Relationship Id="rId4" Type="http://schemas.openxmlformats.org/officeDocument/2006/relationships/hyperlink" Target="mailto:smr.khalid@hotmail.com" TargetMode="Externa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5">
            <a:extLst>
              <a:ext uri="{FF2B5EF4-FFF2-40B4-BE49-F238E27FC236}">
                <a16:creationId xmlns:a16="http://schemas.microsoft.com/office/drawing/2014/main" id="{171CD2EF-A680-45CC-86FF-853154EF399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03"/>
          <a:stretch/>
        </p:blipFill>
        <p:spPr>
          <a:xfrm>
            <a:off x="1187442" y="4294057"/>
            <a:ext cx="2815389" cy="230455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71CD2EF-A680-45CC-86FF-853154EF399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03"/>
          <a:stretch/>
        </p:blipFill>
        <p:spPr>
          <a:xfrm>
            <a:off x="4163977" y="7354711"/>
            <a:ext cx="2815389" cy="2304553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0655F49D-4DC4-4B38-B75C-634CD90A03E9}"/>
              </a:ext>
            </a:extLst>
          </p:cNvPr>
          <p:cNvGrpSpPr/>
          <p:nvPr/>
        </p:nvGrpSpPr>
        <p:grpSpPr>
          <a:xfrm>
            <a:off x="385010" y="1019450"/>
            <a:ext cx="6063917" cy="565926"/>
            <a:chOff x="-3104146" y="2201779"/>
            <a:chExt cx="6063917" cy="565926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42486F65-B9D0-4F2C-AD18-87E62D4132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84" t="32823" r="59123" b="45768"/>
            <a:stretch/>
          </p:blipFill>
          <p:spPr>
            <a:xfrm>
              <a:off x="2183498" y="2201779"/>
              <a:ext cx="776270" cy="565926"/>
            </a:xfrm>
            <a:prstGeom prst="rect">
              <a:avLst/>
            </a:prstGeom>
          </p:spPr>
        </p:pic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D137F9D-37C8-4E90-AAFF-873C117CE9E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3104146" y="2767705"/>
              <a:ext cx="6063917" cy="0"/>
            </a:xfrm>
            <a:prstGeom prst="line">
              <a:avLst/>
            </a:prstGeom>
            <a:ln w="19050">
              <a:solidFill>
                <a:srgbClr val="653E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EB35619C-5327-4E60-AA63-E2DBFF31853B}"/>
              </a:ext>
            </a:extLst>
          </p:cNvPr>
          <p:cNvSpPr txBox="1"/>
          <p:nvPr/>
        </p:nvSpPr>
        <p:spPr>
          <a:xfrm>
            <a:off x="3457751" y="254581"/>
            <a:ext cx="26677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/>
              <a:t>S</a:t>
            </a:r>
            <a:r>
              <a:rPr lang="en-US" sz="1600" b="1" dirty="0" err="1"/>
              <a:t>oumaira</a:t>
            </a:r>
            <a:r>
              <a:rPr lang="en-US" sz="1600" b="1" dirty="0"/>
              <a:t> </a:t>
            </a:r>
            <a:r>
              <a:rPr lang="en-US" sz="2000" b="1" dirty="0"/>
              <a:t>K</a:t>
            </a:r>
            <a:r>
              <a:rPr lang="en-US" sz="1600" b="1" dirty="0"/>
              <a:t>halid </a:t>
            </a:r>
            <a:r>
              <a:rPr lang="en-US" sz="2000" b="1" dirty="0"/>
              <a:t>A</a:t>
            </a:r>
            <a:r>
              <a:rPr lang="en-US" sz="1600" b="1" dirty="0"/>
              <a:t>li </a:t>
            </a:r>
            <a:endParaRPr lang="en-US" sz="1600" dirty="0"/>
          </a:p>
          <a:p>
            <a:r>
              <a:rPr lang="en-US" sz="1200" dirty="0"/>
              <a:t>E-mail: </a:t>
            </a:r>
            <a:r>
              <a:rPr lang="en-US" sz="1200" dirty="0">
                <a:hlinkClick r:id="rId4"/>
              </a:rPr>
              <a:t>smr.khalid@hotmail.com</a:t>
            </a:r>
            <a:r>
              <a:rPr lang="en-US" sz="1200" dirty="0"/>
              <a:t> </a:t>
            </a:r>
          </a:p>
          <a:p>
            <a:r>
              <a:rPr lang="en-US" sz="1200" dirty="0"/>
              <a:t>Mob: 050-3682707_055-5225330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6806DE6-8654-4DE0-BD82-EA17122C1F11}"/>
              </a:ext>
            </a:extLst>
          </p:cNvPr>
          <p:cNvGrpSpPr/>
          <p:nvPr/>
        </p:nvGrpSpPr>
        <p:grpSpPr>
          <a:xfrm>
            <a:off x="385010" y="2531656"/>
            <a:ext cx="2273967" cy="307777"/>
            <a:chOff x="385010" y="2531656"/>
            <a:chExt cx="2273967" cy="307777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E8587AE6-B290-45FF-9C34-472E7D4185EB}"/>
                </a:ext>
              </a:extLst>
            </p:cNvPr>
            <p:cNvGrpSpPr/>
            <p:nvPr/>
          </p:nvGrpSpPr>
          <p:grpSpPr>
            <a:xfrm>
              <a:off x="385010" y="2531656"/>
              <a:ext cx="2273967" cy="304336"/>
              <a:chOff x="685801" y="2466279"/>
              <a:chExt cx="2273967" cy="304336"/>
            </a:xfrm>
          </p:grpSpPr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4EDDDCEB-1A37-4CE5-8E6B-7F76DB315E9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684" t="32823" r="59123" b="45768"/>
              <a:stretch/>
            </p:blipFill>
            <p:spPr>
              <a:xfrm>
                <a:off x="2542316" y="2466279"/>
                <a:ext cx="417452" cy="304336"/>
              </a:xfrm>
              <a:prstGeom prst="rect">
                <a:avLst/>
              </a:prstGeom>
            </p:spPr>
          </p:pic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DEBCA758-F709-4037-99CD-330248CBB32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85801" y="2767705"/>
                <a:ext cx="2273967" cy="0"/>
              </a:xfrm>
              <a:prstGeom prst="line">
                <a:avLst/>
              </a:prstGeom>
              <a:ln w="19050">
                <a:solidFill>
                  <a:srgbClr val="EBE0D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D235E75-C212-4858-BE64-CB4666AB9706}"/>
                </a:ext>
              </a:extLst>
            </p:cNvPr>
            <p:cNvSpPr txBox="1"/>
            <p:nvPr/>
          </p:nvSpPr>
          <p:spPr>
            <a:xfrm>
              <a:off x="385010" y="2531656"/>
              <a:ext cx="13034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/>
                <a:t>PROFILE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13657194-C952-4743-8085-6E96C919C867}"/>
              </a:ext>
            </a:extLst>
          </p:cNvPr>
          <p:cNvSpPr txBox="1"/>
          <p:nvPr/>
        </p:nvSpPr>
        <p:spPr>
          <a:xfrm>
            <a:off x="379192" y="2815819"/>
            <a:ext cx="22446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Clr>
                <a:srgbClr val="FF33CC"/>
              </a:buClr>
              <a:buFont typeface="Wingdings" panose="05000000000000000000" pitchFamily="2" charset="2"/>
              <a:buChar char="§"/>
            </a:pPr>
            <a:r>
              <a:rPr lang="en-US" sz="1100" dirty="0"/>
              <a:t>Full Name: </a:t>
            </a:r>
            <a:r>
              <a:rPr lang="en-US" sz="1100" dirty="0" err="1"/>
              <a:t>Soumaira</a:t>
            </a:r>
            <a:r>
              <a:rPr lang="en-US" sz="1100" dirty="0"/>
              <a:t> Khalid Ali</a:t>
            </a:r>
          </a:p>
          <a:p>
            <a:pPr marL="171450" indent="-171450">
              <a:buClr>
                <a:srgbClr val="FF33CC"/>
              </a:buClr>
              <a:buFont typeface="Wingdings" panose="05000000000000000000" pitchFamily="2" charset="2"/>
              <a:buChar char="§"/>
            </a:pPr>
            <a:r>
              <a:rPr lang="en-US" sz="1100" dirty="0"/>
              <a:t>Date of Birth: 23 Oct 1982</a:t>
            </a:r>
          </a:p>
          <a:p>
            <a:pPr marL="171450" indent="-171450">
              <a:buClr>
                <a:srgbClr val="FF33CC"/>
              </a:buClr>
              <a:buFont typeface="Wingdings" panose="05000000000000000000" pitchFamily="2" charset="2"/>
              <a:buChar char="§"/>
            </a:pPr>
            <a:r>
              <a:rPr lang="en-US" sz="1100" dirty="0"/>
              <a:t>Nationality: Sudanese</a:t>
            </a:r>
          </a:p>
          <a:p>
            <a:pPr marL="171450" indent="-171450">
              <a:buClr>
                <a:srgbClr val="FF33CC"/>
              </a:buClr>
              <a:buFont typeface="Wingdings" panose="05000000000000000000" pitchFamily="2" charset="2"/>
              <a:buChar char="§"/>
            </a:pPr>
            <a:r>
              <a:rPr lang="en-US" sz="1100" dirty="0"/>
              <a:t>Gender: Female</a:t>
            </a:r>
          </a:p>
          <a:p>
            <a:pPr marL="171450" indent="-171450">
              <a:buClr>
                <a:srgbClr val="FF33CC"/>
              </a:buClr>
              <a:buFont typeface="Wingdings" panose="05000000000000000000" pitchFamily="2" charset="2"/>
              <a:buChar char="§"/>
            </a:pPr>
            <a:r>
              <a:rPr lang="en-US" sz="1100" dirty="0"/>
              <a:t>Visa Status: Residence Visa</a:t>
            </a:r>
          </a:p>
          <a:p>
            <a:pPr marL="171450" indent="-171450">
              <a:buClr>
                <a:srgbClr val="FF33CC"/>
              </a:buClr>
              <a:buFont typeface="Wingdings" panose="05000000000000000000" pitchFamily="2" charset="2"/>
              <a:buChar char="§"/>
            </a:pPr>
            <a:r>
              <a:rPr lang="en-US" sz="1100" dirty="0"/>
              <a:t>Address: Dubai, UAE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4F2EA50-107E-4DB8-91BA-2BBC6CE30A5D}"/>
              </a:ext>
            </a:extLst>
          </p:cNvPr>
          <p:cNvSpPr txBox="1"/>
          <p:nvPr/>
        </p:nvSpPr>
        <p:spPr>
          <a:xfrm>
            <a:off x="385010" y="1249704"/>
            <a:ext cx="35345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Advertisement And Public Relation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0697475-9B0A-4748-9489-47CD65FBFD09}"/>
              </a:ext>
            </a:extLst>
          </p:cNvPr>
          <p:cNvSpPr txBox="1"/>
          <p:nvPr/>
        </p:nvSpPr>
        <p:spPr>
          <a:xfrm>
            <a:off x="592189" y="1573688"/>
            <a:ext cx="57311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Objective</a:t>
            </a:r>
          </a:p>
          <a:p>
            <a:r>
              <a:rPr lang="en-US" sz="1200" dirty="0"/>
              <a:t>Seeking an opportunity to work in a highly influencing organization with leading criteria that allows me to interact with different challenges, people </a:t>
            </a:r>
            <a:r>
              <a:rPr lang="en-US" sz="1200"/>
              <a:t>and cultures.</a:t>
            </a:r>
            <a:endParaRPr lang="en-US" sz="1200" dirty="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479E70B3-3581-4A5B-98FB-7255BF54CA6B}"/>
              </a:ext>
            </a:extLst>
          </p:cNvPr>
          <p:cNvGrpSpPr/>
          <p:nvPr/>
        </p:nvGrpSpPr>
        <p:grpSpPr>
          <a:xfrm>
            <a:off x="2805830" y="2839433"/>
            <a:ext cx="776270" cy="6585439"/>
            <a:chOff x="3070362" y="2839433"/>
            <a:chExt cx="776270" cy="6585439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CCFE1D6F-1150-4BEB-8954-B33F491FEB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84" t="32823" r="59123" b="45768"/>
            <a:stretch/>
          </p:blipFill>
          <p:spPr>
            <a:xfrm rot="13153646">
              <a:off x="3070362" y="8858946"/>
              <a:ext cx="776270" cy="565926"/>
            </a:xfrm>
            <a:prstGeom prst="rect">
              <a:avLst/>
            </a:prstGeom>
          </p:spPr>
        </p:pic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2EE7C31-EDFC-4185-88B8-D4AEF8BE351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350794" y="2839433"/>
              <a:ext cx="29360" cy="5941424"/>
            </a:xfrm>
            <a:prstGeom prst="line">
              <a:avLst/>
            </a:prstGeom>
            <a:ln w="19050">
              <a:solidFill>
                <a:srgbClr val="653E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632C63FC-7A74-4DAD-83BE-9C24FD7B4DC6}"/>
              </a:ext>
            </a:extLst>
          </p:cNvPr>
          <p:cNvSpPr txBox="1"/>
          <p:nvPr/>
        </p:nvSpPr>
        <p:spPr>
          <a:xfrm>
            <a:off x="389138" y="4438945"/>
            <a:ext cx="216568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Computer Skills</a:t>
            </a:r>
          </a:p>
          <a:p>
            <a:pPr marL="285750" indent="-285750">
              <a:buClr>
                <a:srgbClr val="FFC000"/>
              </a:buClr>
              <a:buSzPct val="150000"/>
              <a:buFont typeface="Wingdings" panose="05000000000000000000" pitchFamily="2" charset="2"/>
              <a:buChar char="§"/>
            </a:pPr>
            <a:r>
              <a:rPr lang="en-US" sz="1100" dirty="0"/>
              <a:t>Microsoft Office</a:t>
            </a:r>
          </a:p>
          <a:p>
            <a:pPr marL="285750" indent="-285750">
              <a:buClr>
                <a:srgbClr val="FFC000"/>
              </a:buClr>
              <a:buSzPct val="150000"/>
              <a:buFont typeface="Wingdings" panose="05000000000000000000" pitchFamily="2" charset="2"/>
              <a:buChar char="§"/>
            </a:pPr>
            <a:r>
              <a:rPr lang="en-US" sz="1100" dirty="0"/>
              <a:t>Business related software systems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D2012BA-FD12-4E2F-BE06-801893A936D5}"/>
              </a:ext>
            </a:extLst>
          </p:cNvPr>
          <p:cNvSpPr txBox="1"/>
          <p:nvPr/>
        </p:nvSpPr>
        <p:spPr>
          <a:xfrm>
            <a:off x="384733" y="5158263"/>
            <a:ext cx="2730889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Interpersonal Skills</a:t>
            </a:r>
          </a:p>
          <a:p>
            <a:pPr marL="285750" indent="-285750">
              <a:buClr>
                <a:srgbClr val="00FFFF"/>
              </a:buClr>
              <a:buFont typeface="Arial" panose="020B0604020202020204" pitchFamily="34" charset="0"/>
              <a:buChar char="•"/>
            </a:pPr>
            <a:r>
              <a:rPr lang="en-US" sz="1100" dirty="0"/>
              <a:t>Excellent internal/external customer interactive skills.</a:t>
            </a:r>
          </a:p>
          <a:p>
            <a:pPr marL="285750" indent="-285750">
              <a:buClr>
                <a:srgbClr val="00FFFF"/>
              </a:buClr>
              <a:buFont typeface="Arial" panose="020B0604020202020204" pitchFamily="34" charset="0"/>
              <a:buChar char="•"/>
            </a:pPr>
            <a:r>
              <a:rPr lang="en-US" sz="1100" dirty="0"/>
              <a:t>Excellent organizational skills.</a:t>
            </a:r>
          </a:p>
          <a:p>
            <a:pPr marL="285750" indent="-285750">
              <a:buClr>
                <a:srgbClr val="00FFFF"/>
              </a:buClr>
              <a:buFont typeface="Arial" panose="020B0604020202020204" pitchFamily="34" charset="0"/>
              <a:buChar char="•"/>
            </a:pPr>
            <a:r>
              <a:rPr lang="en-US" sz="1100" dirty="0"/>
              <a:t>Ability to prioritize &amp; coordinate multiple tasks.</a:t>
            </a:r>
          </a:p>
          <a:p>
            <a:pPr marL="285750" indent="-285750">
              <a:buClr>
                <a:srgbClr val="00FFFF"/>
              </a:buClr>
              <a:buFont typeface="Arial" panose="020B0604020202020204" pitchFamily="34" charset="0"/>
              <a:buChar char="•"/>
            </a:pPr>
            <a:r>
              <a:rPr lang="en-US" sz="1100" dirty="0"/>
              <a:t>Excellent written &amp; verbal communication skills.</a:t>
            </a:r>
          </a:p>
          <a:p>
            <a:pPr marL="285750" indent="-285750">
              <a:buClr>
                <a:srgbClr val="00FFFF"/>
              </a:buClr>
              <a:buFont typeface="Arial" panose="020B0604020202020204" pitchFamily="34" charset="0"/>
              <a:buChar char="•"/>
            </a:pPr>
            <a:r>
              <a:rPr lang="en-US" sz="1100" dirty="0"/>
              <a:t>Professional phone etiquette.</a:t>
            </a:r>
          </a:p>
          <a:p>
            <a:pPr marL="285750" indent="-285750">
              <a:buClr>
                <a:srgbClr val="00FFFF"/>
              </a:buClr>
              <a:buFont typeface="Arial" panose="020B0604020202020204" pitchFamily="34" charset="0"/>
              <a:buChar char="•"/>
            </a:pPr>
            <a:r>
              <a:rPr lang="en-US" sz="1100" dirty="0"/>
              <a:t>Ability to draft complex written correspondence.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96BEB776-880B-496B-9F99-97910A166AE8}"/>
              </a:ext>
            </a:extLst>
          </p:cNvPr>
          <p:cNvGrpSpPr/>
          <p:nvPr/>
        </p:nvGrpSpPr>
        <p:grpSpPr>
          <a:xfrm>
            <a:off x="380920" y="4155961"/>
            <a:ext cx="2273967" cy="307777"/>
            <a:chOff x="385010" y="2531656"/>
            <a:chExt cx="2273967" cy="307777"/>
          </a:xfrm>
        </p:grpSpPr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C5F1A2B3-7EEC-4CD4-952A-BBAE9BDBDEF9}"/>
                </a:ext>
              </a:extLst>
            </p:cNvPr>
            <p:cNvGrpSpPr/>
            <p:nvPr/>
          </p:nvGrpSpPr>
          <p:grpSpPr>
            <a:xfrm>
              <a:off x="385010" y="2531656"/>
              <a:ext cx="2273967" cy="304336"/>
              <a:chOff x="685801" y="2466279"/>
              <a:chExt cx="2273967" cy="304336"/>
            </a:xfrm>
          </p:grpSpPr>
          <p:pic>
            <p:nvPicPr>
              <p:cNvPr id="51" name="Picture 50">
                <a:extLst>
                  <a:ext uri="{FF2B5EF4-FFF2-40B4-BE49-F238E27FC236}">
                    <a16:creationId xmlns:a16="http://schemas.microsoft.com/office/drawing/2014/main" id="{286B4817-ECF6-457F-9273-16152B01A17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684" t="32823" r="59123" b="45768"/>
              <a:stretch/>
            </p:blipFill>
            <p:spPr>
              <a:xfrm>
                <a:off x="2542316" y="2466279"/>
                <a:ext cx="417452" cy="304336"/>
              </a:xfrm>
              <a:prstGeom prst="rect">
                <a:avLst/>
              </a:prstGeom>
            </p:spPr>
          </p:pic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29A9FC79-05EC-4875-9994-56D03F20D1E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85801" y="2767705"/>
                <a:ext cx="2273967" cy="0"/>
              </a:xfrm>
              <a:prstGeom prst="line">
                <a:avLst/>
              </a:prstGeom>
              <a:ln w="19050">
                <a:solidFill>
                  <a:srgbClr val="EBE0D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1689F2EB-52B3-41F3-AA94-ED10FE6D4D83}"/>
                </a:ext>
              </a:extLst>
            </p:cNvPr>
            <p:cNvSpPr txBox="1"/>
            <p:nvPr/>
          </p:nvSpPr>
          <p:spPr>
            <a:xfrm>
              <a:off x="385010" y="2531656"/>
              <a:ext cx="13034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/>
                <a:t>SKILLS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6C2FC179-1D6D-438E-A9E6-37694CFF4BC5}"/>
              </a:ext>
            </a:extLst>
          </p:cNvPr>
          <p:cNvGrpSpPr/>
          <p:nvPr/>
        </p:nvGrpSpPr>
        <p:grpSpPr>
          <a:xfrm>
            <a:off x="389138" y="7884529"/>
            <a:ext cx="2273967" cy="307777"/>
            <a:chOff x="385010" y="2531656"/>
            <a:chExt cx="2273967" cy="307777"/>
          </a:xfrm>
        </p:grpSpPr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215BD156-D488-4B60-A06D-0621BFBA0AE8}"/>
                </a:ext>
              </a:extLst>
            </p:cNvPr>
            <p:cNvGrpSpPr/>
            <p:nvPr/>
          </p:nvGrpSpPr>
          <p:grpSpPr>
            <a:xfrm>
              <a:off x="385010" y="2531656"/>
              <a:ext cx="2273967" cy="304336"/>
              <a:chOff x="685801" y="2466279"/>
              <a:chExt cx="2273967" cy="304336"/>
            </a:xfrm>
          </p:grpSpPr>
          <p:pic>
            <p:nvPicPr>
              <p:cNvPr id="56" name="Picture 55">
                <a:extLst>
                  <a:ext uri="{FF2B5EF4-FFF2-40B4-BE49-F238E27FC236}">
                    <a16:creationId xmlns:a16="http://schemas.microsoft.com/office/drawing/2014/main" id="{0CB7AB2F-A525-4A81-A9C8-24BDBC7F02C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684" t="32823" r="59123" b="45768"/>
              <a:stretch/>
            </p:blipFill>
            <p:spPr>
              <a:xfrm>
                <a:off x="2542316" y="2466279"/>
                <a:ext cx="417452" cy="304336"/>
              </a:xfrm>
              <a:prstGeom prst="rect">
                <a:avLst/>
              </a:prstGeom>
            </p:spPr>
          </p:pic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56CA1F04-0F11-4B71-8FEE-B8C4D642202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85801" y="2767705"/>
                <a:ext cx="2273967" cy="0"/>
              </a:xfrm>
              <a:prstGeom prst="line">
                <a:avLst/>
              </a:prstGeom>
              <a:ln w="19050">
                <a:solidFill>
                  <a:srgbClr val="EBE0D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EDA61ECA-A9B7-433C-9B7E-A8D87C873628}"/>
                </a:ext>
              </a:extLst>
            </p:cNvPr>
            <p:cNvSpPr txBox="1"/>
            <p:nvPr/>
          </p:nvSpPr>
          <p:spPr>
            <a:xfrm>
              <a:off x="385010" y="2531656"/>
              <a:ext cx="13034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/>
                <a:t>REFERENCES</a:t>
              </a:r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858EAA91-616C-4594-863F-7BBCECEF4C23}"/>
              </a:ext>
            </a:extLst>
          </p:cNvPr>
          <p:cNvSpPr txBox="1"/>
          <p:nvPr/>
        </p:nvSpPr>
        <p:spPr>
          <a:xfrm>
            <a:off x="389138" y="7094463"/>
            <a:ext cx="25386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Languages Skills (written-spoken)</a:t>
            </a:r>
          </a:p>
          <a:p>
            <a:pPr marL="285750" indent="-285750">
              <a:buClr>
                <a:srgbClr val="92D050"/>
              </a:buClr>
              <a:buSzPct val="150000"/>
              <a:buFont typeface="Wingdings" panose="05000000000000000000" pitchFamily="2" charset="2"/>
              <a:buChar char="§"/>
            </a:pPr>
            <a:r>
              <a:rPr lang="en-US" sz="1100" dirty="0"/>
              <a:t>Arabic – Native</a:t>
            </a:r>
          </a:p>
          <a:p>
            <a:pPr marL="285750" indent="-285750">
              <a:buClr>
                <a:srgbClr val="92D050"/>
              </a:buClr>
              <a:buSzPct val="150000"/>
              <a:buFont typeface="Wingdings" panose="05000000000000000000" pitchFamily="2" charset="2"/>
              <a:buChar char="§"/>
            </a:pPr>
            <a:r>
              <a:rPr lang="en-US" sz="1100" dirty="0"/>
              <a:t>English - Intermediate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6565CC4-D3A5-4416-96E3-32B4FD6DBA37}"/>
              </a:ext>
            </a:extLst>
          </p:cNvPr>
          <p:cNvSpPr txBox="1"/>
          <p:nvPr/>
        </p:nvSpPr>
        <p:spPr>
          <a:xfrm>
            <a:off x="3395974" y="2720275"/>
            <a:ext cx="31860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997BD"/>
                </a:solidFill>
              </a:rPr>
              <a:t>2016</a:t>
            </a:r>
            <a:r>
              <a:rPr lang="en-US" dirty="0"/>
              <a:t> </a:t>
            </a:r>
            <a:r>
              <a:rPr lang="en-US" dirty="0">
                <a:solidFill>
                  <a:srgbClr val="0997BD"/>
                </a:solidFill>
              </a:rPr>
              <a:t>|</a:t>
            </a:r>
            <a:r>
              <a:rPr lang="en-US" sz="2400" dirty="0">
                <a:solidFill>
                  <a:srgbClr val="0997BD"/>
                </a:solidFill>
              </a:rPr>
              <a:t> </a:t>
            </a:r>
            <a:r>
              <a:rPr lang="en-US" sz="1200" b="1" dirty="0"/>
              <a:t>Bachelor of Advertisement &amp; Public Relation (Media) Department, </a:t>
            </a:r>
            <a:r>
              <a:rPr lang="en-US" sz="1100" dirty="0"/>
              <a:t>Faculty of Communication Science, University of Sudan for Science &amp; Technology, Sudan, Khartoum</a:t>
            </a:r>
            <a:endParaRPr lang="en-US" sz="1200" b="1" dirty="0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AACACF3A-264D-4614-9A50-632DD64D403A}"/>
              </a:ext>
            </a:extLst>
          </p:cNvPr>
          <p:cNvGrpSpPr/>
          <p:nvPr/>
        </p:nvGrpSpPr>
        <p:grpSpPr>
          <a:xfrm>
            <a:off x="3365792" y="2539975"/>
            <a:ext cx="3108529" cy="307777"/>
            <a:chOff x="-449551" y="2529935"/>
            <a:chExt cx="3108529" cy="307777"/>
          </a:xfrm>
        </p:grpSpPr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5EED923B-D5F7-4A50-8A31-430383C6CAB4}"/>
                </a:ext>
              </a:extLst>
            </p:cNvPr>
            <p:cNvGrpSpPr/>
            <p:nvPr/>
          </p:nvGrpSpPr>
          <p:grpSpPr>
            <a:xfrm>
              <a:off x="-428733" y="2531656"/>
              <a:ext cx="3087711" cy="304336"/>
              <a:chOff x="-127942" y="2466279"/>
              <a:chExt cx="3087711" cy="304336"/>
            </a:xfrm>
          </p:grpSpPr>
          <p:pic>
            <p:nvPicPr>
              <p:cNvPr id="62" name="Picture 61">
                <a:extLst>
                  <a:ext uri="{FF2B5EF4-FFF2-40B4-BE49-F238E27FC236}">
                    <a16:creationId xmlns:a16="http://schemas.microsoft.com/office/drawing/2014/main" id="{DCAE5B31-822A-4817-AA09-2AC4AE2DD54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684" t="32823" r="59123" b="45768"/>
              <a:stretch/>
            </p:blipFill>
            <p:spPr>
              <a:xfrm>
                <a:off x="2542316" y="2466279"/>
                <a:ext cx="417452" cy="304336"/>
              </a:xfrm>
              <a:prstGeom prst="rect">
                <a:avLst/>
              </a:prstGeom>
            </p:spPr>
          </p:pic>
          <p:cxnSp>
            <p:nvCxnSpPr>
              <p:cNvPr id="63" name="Straight Connector 62">
                <a:extLst>
                  <a:ext uri="{FF2B5EF4-FFF2-40B4-BE49-F238E27FC236}">
                    <a16:creationId xmlns:a16="http://schemas.microsoft.com/office/drawing/2014/main" id="{6CFFAB91-A979-45EC-A0F9-880C6852A6D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127942" y="2767705"/>
                <a:ext cx="3087711" cy="2910"/>
              </a:xfrm>
              <a:prstGeom prst="line">
                <a:avLst/>
              </a:prstGeom>
              <a:ln w="19050">
                <a:solidFill>
                  <a:srgbClr val="EBE0D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0D2F165F-D910-4BDF-A6F4-FD6108E0FBD0}"/>
                </a:ext>
              </a:extLst>
            </p:cNvPr>
            <p:cNvSpPr txBox="1"/>
            <p:nvPr/>
          </p:nvSpPr>
          <p:spPr>
            <a:xfrm>
              <a:off x="-449551" y="2529935"/>
              <a:ext cx="13034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/>
                <a:t>EDUCATION</a:t>
              </a:r>
            </a:p>
          </p:txBody>
        </p: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7C2E0AF3-2F22-407A-B8CC-98967664E7E1}"/>
              </a:ext>
            </a:extLst>
          </p:cNvPr>
          <p:cNvSpPr txBox="1"/>
          <p:nvPr/>
        </p:nvSpPr>
        <p:spPr>
          <a:xfrm>
            <a:off x="3395974" y="3509630"/>
            <a:ext cx="31860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997BD"/>
                </a:solidFill>
              </a:rPr>
              <a:t>2003</a:t>
            </a:r>
            <a:r>
              <a:rPr lang="en-US" dirty="0"/>
              <a:t> </a:t>
            </a:r>
            <a:r>
              <a:rPr lang="en-US" dirty="0">
                <a:solidFill>
                  <a:srgbClr val="0997BD"/>
                </a:solidFill>
              </a:rPr>
              <a:t>|</a:t>
            </a:r>
            <a:r>
              <a:rPr lang="en-US" sz="2400" dirty="0">
                <a:solidFill>
                  <a:srgbClr val="0997BD"/>
                </a:solidFill>
              </a:rPr>
              <a:t> </a:t>
            </a:r>
            <a:r>
              <a:rPr lang="en-US" sz="1200" b="1" dirty="0"/>
              <a:t>High School Diploma, </a:t>
            </a:r>
            <a:r>
              <a:rPr lang="en-US" sz="1100" dirty="0"/>
              <a:t>Al Sharjah High School, UAE, Sharjah</a:t>
            </a:r>
            <a:endParaRPr lang="en-US" sz="1200" b="1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8DB73D4-2690-40CE-8C2D-E63F893B45CB}"/>
              </a:ext>
            </a:extLst>
          </p:cNvPr>
          <p:cNvSpPr txBox="1"/>
          <p:nvPr/>
        </p:nvSpPr>
        <p:spPr>
          <a:xfrm>
            <a:off x="386607" y="8185955"/>
            <a:ext cx="19368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Clr>
                <a:srgbClr val="9966FF"/>
              </a:buClr>
              <a:buFont typeface="Wingdings" panose="05000000000000000000" pitchFamily="2" charset="2"/>
              <a:buChar char="§"/>
            </a:pPr>
            <a:r>
              <a:rPr lang="en-US" sz="1100" dirty="0"/>
              <a:t>Available upon request</a:t>
            </a: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0D3B6DD5-3D3E-44B0-AE5C-2E14504EF98F}"/>
              </a:ext>
            </a:extLst>
          </p:cNvPr>
          <p:cNvGrpSpPr/>
          <p:nvPr/>
        </p:nvGrpSpPr>
        <p:grpSpPr>
          <a:xfrm>
            <a:off x="3362243" y="4129423"/>
            <a:ext cx="3108529" cy="307777"/>
            <a:chOff x="-449551" y="2529935"/>
            <a:chExt cx="3108529" cy="307777"/>
          </a:xfrm>
        </p:grpSpPr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506A4E73-0D4F-4E81-98A3-235E2FD16ECC}"/>
                </a:ext>
              </a:extLst>
            </p:cNvPr>
            <p:cNvGrpSpPr/>
            <p:nvPr/>
          </p:nvGrpSpPr>
          <p:grpSpPr>
            <a:xfrm>
              <a:off x="-428733" y="2531656"/>
              <a:ext cx="3087711" cy="304336"/>
              <a:chOff x="-127942" y="2466279"/>
              <a:chExt cx="3087711" cy="304336"/>
            </a:xfrm>
          </p:grpSpPr>
          <p:pic>
            <p:nvPicPr>
              <p:cNvPr id="78" name="Picture 77">
                <a:extLst>
                  <a:ext uri="{FF2B5EF4-FFF2-40B4-BE49-F238E27FC236}">
                    <a16:creationId xmlns:a16="http://schemas.microsoft.com/office/drawing/2014/main" id="{0B1623C1-C281-437C-B03F-0B61B9FFCB4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684" t="32823" r="59123" b="45768"/>
              <a:stretch/>
            </p:blipFill>
            <p:spPr>
              <a:xfrm>
                <a:off x="2542316" y="2466279"/>
                <a:ext cx="417452" cy="304336"/>
              </a:xfrm>
              <a:prstGeom prst="rect">
                <a:avLst/>
              </a:prstGeom>
            </p:spPr>
          </p:pic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B2BC4072-E3DE-47A5-B070-9E17019188C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127942" y="2767705"/>
                <a:ext cx="3087711" cy="2910"/>
              </a:xfrm>
              <a:prstGeom prst="line">
                <a:avLst/>
              </a:prstGeom>
              <a:ln w="19050">
                <a:solidFill>
                  <a:srgbClr val="EBE0D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5456A7EE-7162-4E70-8B13-217AEB518715}"/>
                </a:ext>
              </a:extLst>
            </p:cNvPr>
            <p:cNvSpPr txBox="1"/>
            <p:nvPr/>
          </p:nvSpPr>
          <p:spPr>
            <a:xfrm>
              <a:off x="-449551" y="2529935"/>
              <a:ext cx="176423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/>
                <a:t>WORK EXPERIENCE</a:t>
              </a:r>
            </a:p>
          </p:txBody>
        </p:sp>
      </p:grpSp>
      <p:sp>
        <p:nvSpPr>
          <p:cNvPr id="80" name="TextBox 79">
            <a:extLst>
              <a:ext uri="{FF2B5EF4-FFF2-40B4-BE49-F238E27FC236}">
                <a16:creationId xmlns:a16="http://schemas.microsoft.com/office/drawing/2014/main" id="{60196409-769F-4043-BDD7-06625B1495BC}"/>
              </a:ext>
            </a:extLst>
          </p:cNvPr>
          <p:cNvSpPr txBox="1"/>
          <p:nvPr/>
        </p:nvSpPr>
        <p:spPr>
          <a:xfrm>
            <a:off x="3390266" y="4521282"/>
            <a:ext cx="3252603" cy="398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">
              <a:buClr>
                <a:srgbClr val="FF33CC"/>
              </a:buClr>
            </a:pPr>
            <a:r>
              <a:rPr lang="en-US" sz="1100" b="1" dirty="0">
                <a:solidFill>
                  <a:srgbClr val="8FC64B"/>
                </a:solidFill>
              </a:rPr>
              <a:t>2008</a:t>
            </a:r>
            <a:r>
              <a:rPr lang="en-US" sz="1100" dirty="0">
                <a:solidFill>
                  <a:srgbClr val="8FC64B"/>
                </a:solidFill>
              </a:rPr>
              <a:t> | </a:t>
            </a:r>
            <a:r>
              <a:rPr lang="en-US" sz="1100" b="1" dirty="0">
                <a:solidFill>
                  <a:srgbClr val="8FC64B"/>
                </a:solidFill>
              </a:rPr>
              <a:t>2018  </a:t>
            </a:r>
            <a:r>
              <a:rPr lang="en-US" sz="1100" b="1" dirty="0"/>
              <a:t>Data Entry &amp; Customer Care</a:t>
            </a:r>
          </a:p>
          <a:p>
            <a:pPr marL="171450" indent="-171450" fontAlgn="b">
              <a:buClr>
                <a:srgbClr val="33CCFF"/>
              </a:buClr>
              <a:buSzPct val="150000"/>
              <a:buFont typeface="Wingdings" panose="05000000000000000000" pitchFamily="2" charset="2"/>
              <a:buChar char="§"/>
            </a:pPr>
            <a:r>
              <a:rPr lang="en-US" sz="1100" dirty="0"/>
              <a:t>Data entry and customer care for marketing research company (TNS), for a temporary period (2 months).</a:t>
            </a:r>
          </a:p>
          <a:p>
            <a:pPr marL="171450" indent="-171450" fontAlgn="b">
              <a:buClr>
                <a:srgbClr val="33CCFF"/>
              </a:buClr>
              <a:buSzPct val="150000"/>
              <a:buFont typeface="Wingdings" panose="05000000000000000000" pitchFamily="2" charset="2"/>
              <a:buChar char="§"/>
            </a:pPr>
            <a:r>
              <a:rPr lang="en-US" sz="1100" dirty="0"/>
              <a:t>Internalization of data , issuance of insurance documents and customer service (complaints department) with Union insurance company (Temporary).</a:t>
            </a:r>
          </a:p>
          <a:p>
            <a:pPr marL="171450" indent="-171450" fontAlgn="b">
              <a:buClr>
                <a:srgbClr val="33CCFF"/>
              </a:buClr>
              <a:buSzPct val="150000"/>
              <a:buFont typeface="Wingdings" panose="05000000000000000000" pitchFamily="2" charset="2"/>
              <a:buChar char="§"/>
            </a:pPr>
            <a:r>
              <a:rPr lang="en-US" sz="1100" dirty="0"/>
              <a:t>Contact Personal Verification Department  for Dubai Islamic Bank (</a:t>
            </a:r>
            <a:r>
              <a:rPr lang="en-US" sz="1100"/>
              <a:t>from Dec</a:t>
            </a:r>
            <a:r>
              <a:rPr lang="en-GB" sz="1100"/>
              <a:t>2016</a:t>
            </a:r>
            <a:r>
              <a:rPr lang="en-US" sz="1100"/>
              <a:t> </a:t>
            </a:r>
            <a:r>
              <a:rPr lang="en-US" sz="1100" dirty="0"/>
              <a:t>to </a:t>
            </a:r>
            <a:r>
              <a:rPr lang="en-US" sz="1100"/>
              <a:t>Jul </a:t>
            </a:r>
            <a:r>
              <a:rPr lang="en-GB" sz="1100"/>
              <a:t>2017</a:t>
            </a:r>
            <a:r>
              <a:rPr lang="en-US" sz="1100"/>
              <a:t>).</a:t>
            </a:r>
            <a:endParaRPr lang="en-US" sz="1100" dirty="0"/>
          </a:p>
          <a:p>
            <a:pPr marL="171450" indent="-171450" fontAlgn="b">
              <a:buClr>
                <a:srgbClr val="33CCFF"/>
              </a:buClr>
              <a:buSzPct val="150000"/>
              <a:buFont typeface="Wingdings" panose="05000000000000000000" pitchFamily="2" charset="2"/>
              <a:buChar char="§"/>
            </a:pPr>
            <a:r>
              <a:rPr lang="en-US" sz="1100" dirty="0"/>
              <a:t>Credit Cards Operation department from </a:t>
            </a:r>
            <a:r>
              <a:rPr lang="en-US" sz="1100"/>
              <a:t>Jul </a:t>
            </a:r>
            <a:r>
              <a:rPr lang="en-GB" sz="1100"/>
              <a:t>2017</a:t>
            </a:r>
            <a:r>
              <a:rPr lang="en-US" sz="1100"/>
              <a:t> </a:t>
            </a:r>
            <a:r>
              <a:rPr lang="en-US" sz="1100" dirty="0"/>
              <a:t>To </a:t>
            </a:r>
            <a:r>
              <a:rPr lang="en-US" sz="1100"/>
              <a:t>Feb </a:t>
            </a:r>
            <a:r>
              <a:rPr lang="en-GB" sz="1100"/>
              <a:t>2018</a:t>
            </a:r>
            <a:r>
              <a:rPr lang="en-US" sz="1100"/>
              <a:t> </a:t>
            </a:r>
            <a:r>
              <a:rPr lang="en-US" sz="1100" dirty="0"/>
              <a:t>In Dubai Islamic Bank.</a:t>
            </a:r>
          </a:p>
          <a:p>
            <a:pPr marL="171450" indent="-171450" fontAlgn="b">
              <a:buClr>
                <a:srgbClr val="33CCFF"/>
              </a:buClr>
              <a:buSzPct val="150000"/>
              <a:buFont typeface="Wingdings" panose="05000000000000000000" pitchFamily="2" charset="2"/>
              <a:buChar char="§"/>
            </a:pPr>
            <a:r>
              <a:rPr lang="en-US" sz="1100" dirty="0"/>
              <a:t>Research Company For Specific Channels Such As (Show Time; Arab Sat; Nile Sat And E-vision...)</a:t>
            </a:r>
          </a:p>
          <a:p>
            <a:pPr fontAlgn="b">
              <a:buClr>
                <a:srgbClr val="FF33CC"/>
              </a:buClr>
            </a:pPr>
            <a:endParaRPr lang="en-US" sz="1100" b="1" dirty="0">
              <a:solidFill>
                <a:srgbClr val="0997BD"/>
              </a:solidFill>
            </a:endParaRPr>
          </a:p>
          <a:p>
            <a:pPr fontAlgn="b">
              <a:buClr>
                <a:srgbClr val="FF33CC"/>
              </a:buClr>
            </a:pPr>
            <a:r>
              <a:rPr lang="en-US" sz="1100" b="1" dirty="0">
                <a:solidFill>
                  <a:srgbClr val="8FC64B"/>
                </a:solidFill>
              </a:rPr>
              <a:t>2004 | 2006  </a:t>
            </a:r>
            <a:r>
              <a:rPr lang="en-US" sz="1100" b="1" dirty="0"/>
              <a:t>Part-Time Jobs </a:t>
            </a:r>
            <a:endParaRPr lang="en-US" sz="1100" dirty="0"/>
          </a:p>
          <a:p>
            <a:pPr marL="171450" indent="-171450" fontAlgn="b"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en-US" sz="1100" dirty="0"/>
              <a:t>Part-time receptionists for 6 months for Mashreq bank.(2004)</a:t>
            </a:r>
          </a:p>
          <a:p>
            <a:pPr marL="171450" indent="-171450" fontAlgn="b"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en-US" sz="1100" dirty="0"/>
              <a:t>Part-time Product Promotions (Jul 2005 to Sept 2005).</a:t>
            </a:r>
          </a:p>
          <a:p>
            <a:pPr marL="171450" indent="-171450" fontAlgn="b"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en-US" sz="1100" dirty="0"/>
              <a:t>Customer Service at Al </a:t>
            </a:r>
            <a:r>
              <a:rPr lang="en-US" sz="1100" dirty="0" err="1"/>
              <a:t>Maha</a:t>
            </a:r>
            <a:r>
              <a:rPr lang="en-US" sz="1100" dirty="0"/>
              <a:t> Marketing Company.</a:t>
            </a:r>
          </a:p>
          <a:p>
            <a:pPr marL="171450" indent="-171450" fontAlgn="b"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en-US" sz="1100" dirty="0"/>
              <a:t>Part-time (</a:t>
            </a:r>
            <a:r>
              <a:rPr lang="en-US" sz="1100" dirty="0" err="1"/>
              <a:t>Ipo</a:t>
            </a:r>
            <a:r>
              <a:rPr lang="en-US" sz="1100" dirty="0"/>
              <a:t>) For H.S.B.C Bank (2005), Al Mashreq Bank (2005) and C.B.I Bank (2006). </a:t>
            </a:r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171CD2EF-A680-45CC-86FF-853154EF399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03"/>
          <a:stretch/>
        </p:blipFill>
        <p:spPr>
          <a:xfrm>
            <a:off x="-1156919" y="8580315"/>
            <a:ext cx="2815389" cy="230455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636" y="47406"/>
            <a:ext cx="1411607" cy="1279269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CCFE1D6F-1150-4BEB-8954-B33F491FEBB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84" t="32823" r="59123" b="45768"/>
          <a:stretch/>
        </p:blipFill>
        <p:spPr>
          <a:xfrm rot="18011133">
            <a:off x="69981" y="99298"/>
            <a:ext cx="1052511" cy="767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7478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312</TotalTime>
  <Words>334</Words>
  <Application>Microsoft Office PowerPoint</Application>
  <PresentationFormat>A4 Paper (210x297 mm)</PresentationFormat>
  <Paragraphs>45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Enjy Raafat</dc:creator>
  <cp:lastModifiedBy>somaira Khalid</cp:lastModifiedBy>
  <cp:revision>40</cp:revision>
  <dcterms:created xsi:type="dcterms:W3CDTF">2019-03-04T11:39:00Z</dcterms:created>
  <dcterms:modified xsi:type="dcterms:W3CDTF">2019-05-10T13:11:04Z</dcterms:modified>
</cp:coreProperties>
</file>